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15"/>
  </p:notesMasterIdLst>
  <p:handoutMasterIdLst>
    <p:handoutMasterId r:id="rId16"/>
  </p:handoutMasterIdLst>
  <p:sldIdLst>
    <p:sldId id="602" r:id="rId3"/>
    <p:sldId id="620" r:id="rId4"/>
    <p:sldId id="606" r:id="rId5"/>
    <p:sldId id="603" r:id="rId6"/>
    <p:sldId id="625" r:id="rId7"/>
    <p:sldId id="607" r:id="rId8"/>
    <p:sldId id="626" r:id="rId9"/>
    <p:sldId id="627" r:id="rId10"/>
    <p:sldId id="2950" r:id="rId11"/>
    <p:sldId id="2951" r:id="rId12"/>
    <p:sldId id="617" r:id="rId13"/>
    <p:sldId id="614" r:id="rId14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92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2E4B47-C361-CCDC-88E5-24854841DB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C235D2-3D6B-D000-F1EE-1124FD574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1625A-F046-458F-94C3-EB2A16B6DF51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3FFE5-5EDD-675A-D905-32B6AD67D8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DEFCA-D5C5-3544-8A3E-B2DE0AE738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CC953-77B5-4BB2-A60A-B288A88D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67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9D88B-D444-4D5F-820D-E10DDF694D4F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320D9-4D99-47C0-8FAB-BDBC5380D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45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54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E5F2-AEA6-66A0-E3F0-F439C555B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32DC5-01E3-AD70-5317-889E3A23C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A268F4-A39F-1B25-B8C0-36F0EBB13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0E3DA-38A2-0276-573D-A46E70DE48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3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FB05-B332-E39A-B313-D609FF981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81D8B3-5FAB-F5C8-6EEF-0F51EB1B8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69FFF-3C5C-48BE-2FA8-B4D0E81CF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B0E7-BCA9-19F9-4EF3-EE5D12044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78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858DF-8287-68D8-DF96-90B8A2C6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633ADA-AF67-14A6-BC6C-E0F44F8E3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446CA-3C6F-7FE5-911A-54D616290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9E572-55FC-6DA8-56F4-2567E4C82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2172A-45D2-1EDB-FCF3-CBB2F38D0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53DA6-91B9-B458-B554-6E372D7F2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66BDEA-A4AC-DB19-2727-F0B76F4B1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01E4C-7DE8-862E-34C3-71CD8ABD17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812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8E4FD-66D6-36B0-F181-DCD157F7F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E9329-7A46-86A4-FF81-5D8D78CD6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1DC26B-936E-EDDD-AAFA-43A650BE2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842E5-C092-9A31-EE5A-9A17750BC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756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27663-2F28-4A48-C737-C13F4AB5E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0507E-2131-94EE-B81E-CE0026291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7A351-D302-299F-9E03-0311591E5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B5CC6-ABA0-E44A-2900-E10D4EA2C6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893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9D31-EB9E-9C07-94D8-389BB9A72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29A3D5-D7F3-8830-460D-7ED452852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BAF91-2B6B-A86C-8450-154BE847E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21184-B528-B43E-47F3-23ADADF92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970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F40E6-711E-4FC3-9FE3-9BD868C35F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942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0BC6-5F4A-95A8-4688-E0FC2AEE2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9ED4F-301D-4091-BE2F-B630AE44E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693DB-8E97-3BE0-C93D-36DB305F1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DCEA-0607-459C-B1AF-5509146956E7}" type="datetime1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5F1DF-112E-A197-8865-8F146AD4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33A4E-3D09-B8B4-C69C-04A3E508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78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20800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734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8" y="612776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24" indent="0">
              <a:buNone/>
              <a:defRPr sz="2800"/>
            </a:lvl2pPr>
            <a:lvl3pPr marL="914446" indent="0">
              <a:buNone/>
              <a:defRPr sz="2400"/>
            </a:lvl3pPr>
            <a:lvl4pPr marL="1371668" indent="0">
              <a:buNone/>
              <a:defRPr sz="2000"/>
            </a:lvl4pPr>
            <a:lvl5pPr marL="1828892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2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24" indent="0">
              <a:buNone/>
              <a:defRPr sz="1200"/>
            </a:lvl2pPr>
            <a:lvl3pPr marL="914446" indent="0">
              <a:buNone/>
              <a:defRPr sz="1000"/>
            </a:lvl3pPr>
            <a:lvl4pPr marL="1371668" indent="0">
              <a:buNone/>
              <a:defRPr sz="900"/>
            </a:lvl4pPr>
            <a:lvl5pPr marL="1828892" indent="0">
              <a:buNone/>
              <a:defRPr sz="900"/>
            </a:lvl5pPr>
            <a:lvl6pPr marL="2286114" indent="0">
              <a:buNone/>
              <a:defRPr sz="900"/>
            </a:lvl6pPr>
            <a:lvl7pPr marL="2743337" indent="0">
              <a:buNone/>
              <a:defRPr sz="900"/>
            </a:lvl7pPr>
            <a:lvl8pPr marL="3200560" indent="0">
              <a:buNone/>
              <a:defRPr sz="900"/>
            </a:lvl8pPr>
            <a:lvl9pPr marL="3657782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01051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titel 1.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0D433980-CDA4-EAED-876F-1EF784FFF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1502"/>
          <a:stretch/>
        </p:blipFill>
        <p:spPr>
          <a:xfrm>
            <a:off x="0" y="3312"/>
            <a:ext cx="12192000" cy="6854688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1270611" y="6375461"/>
            <a:ext cx="5832474" cy="425458"/>
          </a:xfrm>
          <a:prstGeom prst="rect">
            <a:avLst/>
          </a:prstGeom>
        </p:spPr>
        <p:txBody>
          <a:bodyPr lIns="0" anchor="b"/>
          <a:lstStyle>
            <a:lvl1pPr algn="l">
              <a:defRPr lang="de-DE" sz="10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de-AT" dirty="0"/>
              <a:t>Bild: TU Wien | Matthias Heisler, goemb.at</a:t>
            </a:r>
            <a:endParaRPr dirty="0"/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 bwMode="auto">
          <a:xfrm>
            <a:off x="1919287" y="3465925"/>
            <a:ext cx="4105276" cy="5909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lIns="90000" anchor="b">
            <a:spAutoFit/>
          </a:bodyPr>
          <a:lstStyle>
            <a:lvl1pPr algn="l">
              <a:defRPr lang="de-DE" sz="3600" b="1" cap="none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lvl="0" algn="l" defTabSz="91440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919287" y="4365625"/>
            <a:ext cx="4105276" cy="40011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90000">
            <a:spAutoFit/>
          </a:bodyPr>
          <a:lstStyle>
            <a:lvl1pPr>
              <a:defRPr lang="de-DE" sz="2000" b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marL="0" lvl="0" indent="0">
              <a:buNone/>
              <a:defRPr/>
            </a:pPr>
            <a:r>
              <a:rPr lang="de-DE"/>
              <a:t>Master-Untertitelformat bearbeiten</a:t>
            </a:r>
          </a:p>
        </p:txBody>
      </p:sp>
      <p:pic>
        <p:nvPicPr>
          <p:cNvPr id="8" name="Grafik 3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546039" y="392221"/>
            <a:ext cx="2106504" cy="798174"/>
          </a:xfrm>
          <a:prstGeom prst="rect">
            <a:avLst/>
          </a:prstGeom>
        </p:spPr>
      </p:pic>
      <p:pic>
        <p:nvPicPr>
          <p:cNvPr id="9" name="Grafik 4" descr="Ein Bild, das Text, Schrift, Screenshot, Symbol enthält.&#10;&#10;Automatisch generierte Beschreibung">
            <a:extLst>
              <a:ext uri="{FF2B5EF4-FFF2-40B4-BE49-F238E27FC236}">
                <a16:creationId xmlns:a16="http://schemas.microsoft.com/office/drawing/2014/main" id="{80021E69-9C63-AD71-2065-64B31777F3B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58"/>
          <a:stretch/>
        </p:blipFill>
        <p:spPr>
          <a:xfrm>
            <a:off x="9374197" y="392221"/>
            <a:ext cx="782269" cy="744369"/>
          </a:xfrm>
          <a:prstGeom prst="rect">
            <a:avLst/>
          </a:prstGeom>
        </p:spPr>
      </p:pic>
      <p:pic>
        <p:nvPicPr>
          <p:cNvPr id="10" name="Grafik 4" descr="Ein Bild, das Text, Schrift, Screenshot, Symbol enthält.&#10;&#10;Automatisch generierte Beschreibung">
            <a:extLst>
              <a:ext uri="{FF2B5EF4-FFF2-40B4-BE49-F238E27FC236}">
                <a16:creationId xmlns:a16="http://schemas.microsoft.com/office/drawing/2014/main" id="{DA2679A1-2921-C05F-A506-96E37CBC0E1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6" r="2409" b="46582"/>
          <a:stretch/>
        </p:blipFill>
        <p:spPr>
          <a:xfrm>
            <a:off x="10156466" y="404556"/>
            <a:ext cx="2035534" cy="3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74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_M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2966" y="1220756"/>
            <a:ext cx="10809684" cy="490540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143004" y="6356352"/>
            <a:ext cx="2173817" cy="365125"/>
          </a:xfrm>
        </p:spPr>
        <p:txBody>
          <a:bodyPr/>
          <a:lstStyle>
            <a:lvl1pPr marL="0" algn="l" defTabSz="914377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E5664765-82E1-4004-8DD7-56FB19917FF3}" type="datetimeFigureOut">
              <a:rPr lang="de-AT"/>
              <a:pPr>
                <a:defRPr/>
              </a:pPr>
              <a:t>30.09.2025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311400" cy="365125"/>
          </a:xfrm>
        </p:spPr>
        <p:txBody>
          <a:bodyPr/>
          <a:lstStyle>
            <a:lvl1pPr marL="0" algn="r" defTabSz="914377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B4DA0310-534E-4B35-B327-5B8171D359DF}" type="slidenum">
              <a:rPr lang="de-AT"/>
              <a:pPr>
                <a:defRPr/>
              </a:pPr>
              <a:t>‹#›</a:t>
            </a:fld>
            <a:endParaRPr lang="de-AT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142967" y="82416"/>
            <a:ext cx="7008284" cy="435381"/>
          </a:xfrm>
        </p:spPr>
        <p:txBody>
          <a:bodyPr/>
          <a:lstStyle>
            <a:lvl1pPr marL="0" indent="0">
              <a:buNone/>
              <a:defRPr b="1" baseline="0"/>
            </a:lvl1pPr>
          </a:lstStyle>
          <a:p>
            <a:pPr lvl="0"/>
            <a:r>
              <a:rPr lang="de-AT"/>
              <a:t>1-1 Titel</a:t>
            </a:r>
          </a:p>
        </p:txBody>
      </p:sp>
      <p:sp>
        <p:nvSpPr>
          <p:cNvPr id="12" name="Textplatzhalt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67" y="441332"/>
            <a:ext cx="2302933" cy="383117"/>
          </a:xfrm>
        </p:spPr>
        <p:txBody>
          <a:bodyPr/>
          <a:lstStyle>
            <a:lvl1pPr marL="0" indent="0">
              <a:buNone/>
              <a:defRPr sz="1867"/>
            </a:lvl1pPr>
          </a:lstStyle>
          <a:p>
            <a:pPr lvl="0"/>
            <a:r>
              <a:rPr lang="de-AT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1543154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Überschrift_M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2968" y="1220755"/>
            <a:ext cx="10713673" cy="70298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2967" y="1988840"/>
            <a:ext cx="10713675" cy="4137325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143004" y="6356352"/>
            <a:ext cx="2173817" cy="365125"/>
          </a:xfrm>
        </p:spPr>
        <p:txBody>
          <a:bodyPr/>
          <a:lstStyle>
            <a:lvl1pPr marL="0" algn="l" defTabSz="914377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E5664765-82E1-4004-8DD7-56FB19917FF3}" type="datetimeFigureOut">
              <a:rPr lang="de-AT"/>
              <a:pPr>
                <a:defRPr/>
              </a:pPr>
              <a:t>30.09.2025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311400" cy="365125"/>
          </a:xfrm>
        </p:spPr>
        <p:txBody>
          <a:bodyPr/>
          <a:lstStyle>
            <a:lvl1pPr marL="0" algn="r" defTabSz="914377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B4DA0310-534E-4B35-B327-5B8171D359DF}" type="slidenum">
              <a:rPr lang="de-AT"/>
              <a:pPr>
                <a:defRPr/>
              </a:pPr>
              <a:t>‹#›</a:t>
            </a:fld>
            <a:endParaRPr lang="de-AT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142967" y="82416"/>
            <a:ext cx="7008284" cy="435381"/>
          </a:xfrm>
        </p:spPr>
        <p:txBody>
          <a:bodyPr/>
          <a:lstStyle>
            <a:lvl1pPr marL="0" indent="0">
              <a:buNone/>
              <a:defRPr b="1" baseline="0"/>
            </a:lvl1pPr>
          </a:lstStyle>
          <a:p>
            <a:pPr lvl="0"/>
            <a:r>
              <a:rPr lang="de-AT"/>
              <a:t>1-1 Titel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67" y="441332"/>
            <a:ext cx="2302933" cy="383117"/>
          </a:xfrm>
        </p:spPr>
        <p:txBody>
          <a:bodyPr/>
          <a:lstStyle>
            <a:lvl1pPr marL="0" indent="0">
              <a:buNone/>
              <a:defRPr sz="1867"/>
            </a:lvl1pPr>
          </a:lstStyle>
          <a:p>
            <a:pPr lvl="0"/>
            <a:r>
              <a:rPr lang="de-AT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269720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EE763-AC54-EBFF-FF0D-F4DA8628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3F665-06B1-15D1-2E14-B171A0D4C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3E43D-6D7E-FD2A-E657-122500D3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B00D-6B6D-4EF1-90C5-7C00CB3461D8}" type="datetime1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E01F8-5E10-8C6F-7359-BFE8EF66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87621-44E5-A3F9-1DA4-81B61FD6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30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CC4B-5FAA-8007-7CC9-89ECD92D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BF38F-A516-10AA-FF99-DB989C4C4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AB439-45C3-B8A7-94D1-DD17C148C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20259-62CF-CFC5-91C0-93385F71A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9930-B22F-4296-9988-56C224164E02}" type="datetime1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17CB6-0D39-12E2-42BA-84B46A1C1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E87D1-4FB7-C25D-669D-DFAFA6C6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4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D245-D155-A9C1-B3EA-22C54D9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54748-C124-EC18-2301-D7B872A4E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069FB-B525-475E-85AE-75461EF33585}" type="datetime1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BE1020-3B8A-CC97-2070-2DA343D3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00035-FC9D-CBE4-A862-37913F09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1342" y="6559825"/>
            <a:ext cx="2583511" cy="161649"/>
          </a:xfrm>
        </p:spPr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3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2D4D-ADCB-20C3-62EF-EC044934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8C46-2AAF-EEBC-D758-1965BAD3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09300-610D-13F6-8090-81C889FFF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A225D-B513-89AD-CC97-A77311BD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4021-7031-48EA-88FE-2D0A0E280E78}" type="datetime1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A10E5-D6F0-8A1E-DF13-DA168B09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7EA44-5BB0-1AF1-CFE3-54FB5345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6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_M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2966" y="1220756"/>
            <a:ext cx="10809684" cy="4905409"/>
          </a:xfrm>
        </p:spPr>
        <p:txBody>
          <a:bodyPr/>
          <a:lstStyle>
            <a:lvl1pPr>
              <a:buNone/>
              <a:defRPr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143004" y="6356352"/>
            <a:ext cx="2173817" cy="365125"/>
          </a:xfrm>
        </p:spPr>
        <p:txBody>
          <a:bodyPr/>
          <a:lstStyle>
            <a:lvl1pPr marL="0" algn="l" defTabSz="914377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3FCF4D16-BA0C-4068-B50C-0E1C35424CA9}" type="datetime1">
              <a:rPr lang="en-US" smtClean="0"/>
              <a:t>9/30/2025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778833" y="6559826"/>
            <a:ext cx="2173817" cy="199004"/>
          </a:xfrm>
        </p:spPr>
        <p:txBody>
          <a:bodyPr/>
          <a:lstStyle>
            <a:lvl1pPr marL="0" algn="r" defTabSz="914377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B4DA0310-534E-4B35-B327-5B8171D359DF}" type="slidenum">
              <a:rPr lang="de-AT"/>
              <a:pPr>
                <a:defRPr/>
              </a:pPr>
              <a:t>‹#›</a:t>
            </a:fld>
            <a:endParaRPr lang="de-AT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142966" y="296454"/>
            <a:ext cx="7008284" cy="435381"/>
          </a:xfrm>
        </p:spPr>
        <p:txBody>
          <a:bodyPr/>
          <a:lstStyle>
            <a:lvl1pPr marL="0" indent="0">
              <a:buNone/>
              <a:defRPr b="1" baseline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AT" dirty="0"/>
              <a:t>1-1 Titel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C48EFA-459A-B76E-8646-B2BE9531BB37}"/>
              </a:ext>
            </a:extLst>
          </p:cNvPr>
          <p:cNvCxnSpPr/>
          <p:nvPr userDrawn="1"/>
        </p:nvCxnSpPr>
        <p:spPr>
          <a:xfrm>
            <a:off x="1142966" y="824449"/>
            <a:ext cx="7215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864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613510" y="476250"/>
            <a:ext cx="10964985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613510" y="2457450"/>
            <a:ext cx="10964985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613510" y="6113463"/>
            <a:ext cx="10964985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3839" y="535003"/>
            <a:ext cx="10964334" cy="1044575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3839" y="1754188"/>
            <a:ext cx="10964334" cy="53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sp>
        <p:nvSpPr>
          <p:cNvPr id="9" name="Text Box 8"/>
          <p:cNvSpPr txBox="1">
            <a:spLocks noChangeArrowheads="1"/>
          </p:cNvSpPr>
          <p:nvPr userDrawn="1"/>
        </p:nvSpPr>
        <p:spPr bwMode="auto">
          <a:xfrm>
            <a:off x="613512" y="6456372"/>
            <a:ext cx="310622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800" dirty="0">
                <a:solidFill>
                  <a:schemeClr val="bg2"/>
                </a:solidFill>
              </a:rPr>
              <a:t>© </a:t>
            </a:r>
            <a:r>
              <a:rPr lang="en-US" sz="800" baseline="0" noProof="0" dirty="0">
                <a:solidFill>
                  <a:schemeClr val="bg2"/>
                </a:solidFill>
              </a:rPr>
              <a:t>TU Wien and Fraunhofer Austria </a:t>
            </a:r>
            <a:endParaRPr lang="en-US" sz="800" noProof="0" dirty="0">
              <a:solidFill>
                <a:schemeClr val="bg2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4851" y="6281748"/>
            <a:ext cx="1143644" cy="315864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5D80FA9-CAD7-3B86-DC73-A8E5C4A1A68E}"/>
              </a:ext>
            </a:extLst>
          </p:cNvPr>
          <p:cNvGrpSpPr/>
          <p:nvPr userDrawn="1"/>
        </p:nvGrpSpPr>
        <p:grpSpPr>
          <a:xfrm>
            <a:off x="8694570" y="6273040"/>
            <a:ext cx="1905331" cy="383162"/>
            <a:chOff x="2018597" y="3965905"/>
            <a:chExt cx="3224588" cy="64846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38B32DA-E580-298A-018F-17D756059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159" y="3965905"/>
              <a:ext cx="2524026" cy="648465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43DA288-0C94-8A93-F707-9A6BDB353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597" y="3965905"/>
              <a:ext cx="645809" cy="645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661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 userDrawn="1"/>
        </p:nvSpPr>
        <p:spPr bwMode="auto">
          <a:xfrm>
            <a:off x="613510" y="6113463"/>
            <a:ext cx="10964985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Textfeld 12"/>
          <p:cNvSpPr txBox="1"/>
          <p:nvPr userDrawn="1"/>
        </p:nvSpPr>
        <p:spPr>
          <a:xfrm>
            <a:off x="5550885" y="6442084"/>
            <a:ext cx="105898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defRPr/>
            </a:pPr>
            <a:fld id="{0CA810B8-F5AF-4427-AF68-32717B36A188}" type="slidenum">
              <a:rPr lang="de-DE" sz="800">
                <a:solidFill>
                  <a:schemeClr val="bg2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de-DE" sz="800" dirty="0">
              <a:solidFill>
                <a:schemeClr val="bg2"/>
              </a:solidFill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613510" y="1601788"/>
            <a:ext cx="10964985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3" name="Line 9"/>
          <p:cNvSpPr>
            <a:spLocks noChangeShapeType="1"/>
          </p:cNvSpPr>
          <p:nvPr userDrawn="1"/>
        </p:nvSpPr>
        <p:spPr bwMode="auto">
          <a:xfrm>
            <a:off x="613510" y="476250"/>
            <a:ext cx="10964985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613835" y="534990"/>
            <a:ext cx="10964334" cy="92685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13835" y="1906589"/>
            <a:ext cx="10964334" cy="395922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 marL="344505" indent="-342916">
              <a:buClr>
                <a:srgbClr val="004494"/>
              </a:buClr>
              <a:buFont typeface="+mj-lt"/>
              <a:buAutoNum type="arabicPeriod"/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Box 8"/>
          <p:cNvSpPr txBox="1">
            <a:spLocks noChangeArrowheads="1"/>
          </p:cNvSpPr>
          <p:nvPr userDrawn="1"/>
        </p:nvSpPr>
        <p:spPr bwMode="auto">
          <a:xfrm>
            <a:off x="613512" y="6456372"/>
            <a:ext cx="310622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800" dirty="0">
                <a:solidFill>
                  <a:schemeClr val="bg2"/>
                </a:solidFill>
              </a:rPr>
              <a:t>© </a:t>
            </a:r>
            <a:r>
              <a:rPr lang="en-US" sz="800" baseline="0" noProof="0" dirty="0">
                <a:solidFill>
                  <a:schemeClr val="bg2"/>
                </a:solidFill>
              </a:rPr>
              <a:t>TU Wien and Fraunhofer Austria </a:t>
            </a:r>
            <a:endParaRPr lang="en-US" sz="800" noProof="0" dirty="0">
              <a:solidFill>
                <a:schemeClr val="bg2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4851" y="6281748"/>
            <a:ext cx="1143644" cy="315864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21CABAF-8A69-066C-A47D-E29676F498A4}"/>
              </a:ext>
            </a:extLst>
          </p:cNvPr>
          <p:cNvGrpSpPr/>
          <p:nvPr userDrawn="1"/>
        </p:nvGrpSpPr>
        <p:grpSpPr>
          <a:xfrm>
            <a:off x="8694570" y="6273040"/>
            <a:ext cx="1905331" cy="383162"/>
            <a:chOff x="2018597" y="3965905"/>
            <a:chExt cx="3224588" cy="64846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5A0EC31-D0A6-32F1-20FA-47B1B803C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159" y="3965905"/>
              <a:ext cx="2524026" cy="64846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3624732-BD48-EF3E-0562-E58ACF8EF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597" y="3965905"/>
              <a:ext cx="645809" cy="645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9539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1562" y="928079"/>
            <a:ext cx="10964985" cy="4570413"/>
          </a:xfrm>
        </p:spPr>
        <p:txBody>
          <a:bodyPr/>
          <a:lstStyle>
            <a:lvl1pPr marL="268301" indent="-268301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36603" indent="-311165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903" indent="-342916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8194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99850F-0116-0BED-44FC-0B63FD6C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DF412-D65C-9DE8-FFB8-453DC5155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8D5D2-1438-22EA-4EAC-65916C73D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59826"/>
            <a:ext cx="1070113" cy="161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B6B477-71D3-49D9-8473-AA1D7AF2B9DC}" type="datetime1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E9D55-2111-4DB3-586F-6C3CE92C2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87164" y="6559826"/>
            <a:ext cx="3188473" cy="161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88E91-C430-56EB-3129-14B24E211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0583" y="6602991"/>
            <a:ext cx="2583511" cy="161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9DFC8-F9EB-48BD-B51F-AD15E4C3760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W BT TU Wien">
            <a:extLst>
              <a:ext uri="{FF2B5EF4-FFF2-40B4-BE49-F238E27FC236}">
                <a16:creationId xmlns:a16="http://schemas.microsoft.com/office/drawing/2014/main" id="{185624EF-0135-BB39-4BCE-34B8C6498D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771" y="365125"/>
            <a:ext cx="457323" cy="45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1">
            <a:extLst>
              <a:ext uri="{FF2B5EF4-FFF2-40B4-BE49-F238E27FC236}">
                <a16:creationId xmlns:a16="http://schemas.microsoft.com/office/drawing/2014/main" id="{7205F41B-7145-A402-4F93-9A991F6746E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71"/>
          <a:stretch/>
        </p:blipFill>
        <p:spPr>
          <a:xfrm>
            <a:off x="10913972" y="365691"/>
            <a:ext cx="457323" cy="44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6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Calibri" panose="020F050202020403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Calibri" panose="020F050202020403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Calibri" panose="020F050202020403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Calibri" panose="020F050202020403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Calibri" panose="020F050202020403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Calibri" panose="020F050202020403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562" y="327024"/>
            <a:ext cx="11025548" cy="358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228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7884" y="883780"/>
            <a:ext cx="10964985" cy="4873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550885" y="6442084"/>
            <a:ext cx="105898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defRPr/>
            </a:pPr>
            <a:fld id="{FCB0B91C-5CC7-434F-956B-D7D18C9AFA17}" type="slidenum">
              <a:rPr lang="de-DE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feld 8"/>
          <p:cNvSpPr txBox="1"/>
          <p:nvPr userDrawn="1"/>
        </p:nvSpPr>
        <p:spPr>
          <a:xfrm>
            <a:off x="611562" y="6256379"/>
            <a:ext cx="105898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fld id="{8EEE0C99-F986-456C-B6C1-BD80BD56EC2F}" type="datetime1">
              <a:rPr lang="de-DE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30.09.2025</a:t>
            </a:fld>
            <a:endParaRPr lang="de-DE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 userDrawn="1"/>
        </p:nvSpPr>
        <p:spPr bwMode="auto">
          <a:xfrm>
            <a:off x="613512" y="6456372"/>
            <a:ext cx="310622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</a:t>
            </a:r>
            <a:r>
              <a:rPr lang="en-US" sz="1000" baseline="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TU Wien</a:t>
            </a:r>
            <a:endParaRPr lang="en-US" sz="1000" noProof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62864FD-EA3F-569D-C8EC-4FDA2DD2952B}"/>
              </a:ext>
            </a:extLst>
          </p:cNvPr>
          <p:cNvGrpSpPr/>
          <p:nvPr userDrawn="1"/>
        </p:nvGrpSpPr>
        <p:grpSpPr>
          <a:xfrm>
            <a:off x="10511692" y="6166338"/>
            <a:ext cx="986681" cy="489864"/>
            <a:chOff x="2018597" y="3965905"/>
            <a:chExt cx="1346371" cy="64846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00748B8B-22DD-AF82-D761-4617BA622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414"/>
            <a:stretch/>
          </p:blipFill>
          <p:spPr>
            <a:xfrm>
              <a:off x="2719159" y="3965905"/>
              <a:ext cx="645809" cy="648465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0FCCD28-C517-D8CC-FE7D-EF29140C9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597" y="3965905"/>
              <a:ext cx="645809" cy="645809"/>
            </a:xfrm>
            <a:prstGeom prst="rect">
              <a:avLst/>
            </a:prstGeom>
          </p:spPr>
        </p:pic>
      </p:grpSp>
      <p:sp>
        <p:nvSpPr>
          <p:cNvPr id="5" name="Line 7">
            <a:extLst>
              <a:ext uri="{FF2B5EF4-FFF2-40B4-BE49-F238E27FC236}">
                <a16:creationId xmlns:a16="http://schemas.microsoft.com/office/drawing/2014/main" id="{591256D5-4AB4-04AF-1D80-5D7A2512A545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611562" y="832264"/>
            <a:ext cx="6328500" cy="3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077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24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46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68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92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223849" indent="-223849" algn="l" rtl="0" eaLnBrk="0" fontAlgn="base" hangingPunct="0">
        <a:spcBef>
          <a:spcPct val="0"/>
        </a:spcBef>
        <a:spcAft>
          <a:spcPct val="40000"/>
        </a:spcAft>
        <a:buClr>
          <a:srgbClr val="0082B4"/>
        </a:buClr>
        <a:buFont typeface="Wingdings" pitchFamily="2" charset="2"/>
        <a:buChar char="n"/>
        <a:defRPr sz="3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0398" indent="-234962" algn="l" rtl="0" eaLnBrk="0" fontAlgn="base" hangingPunct="0">
        <a:spcBef>
          <a:spcPct val="0"/>
        </a:spcBef>
        <a:spcAft>
          <a:spcPct val="40000"/>
        </a:spcAft>
        <a:buClr>
          <a:srgbClr val="A8AFAF"/>
        </a:buClr>
        <a:buFont typeface="Wingdings" pitchFamily="2" charset="2"/>
        <a:buChar char="n"/>
        <a:defRPr sz="2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708060" indent="-246075" algn="l" rtl="0" eaLnBrk="0" fontAlgn="base" hangingPunct="0">
        <a:spcBef>
          <a:spcPct val="0"/>
        </a:spcBef>
        <a:spcAft>
          <a:spcPct val="40000"/>
        </a:spcAft>
        <a:buClr>
          <a:srgbClr val="A8AFAF"/>
        </a:buClr>
        <a:buFont typeface="Wingdings" pitchFamily="2" charset="2"/>
        <a:buChar char="n"/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952548" indent="-242900" algn="l" rtl="0" eaLnBrk="0" fontAlgn="base" hangingPunct="0">
        <a:spcBef>
          <a:spcPct val="0"/>
        </a:spcBef>
        <a:spcAft>
          <a:spcPct val="40000"/>
        </a:spcAft>
        <a:buClr>
          <a:srgbClr val="A8AFAF"/>
        </a:buClr>
        <a:buFont typeface="Wingdings" pitchFamily="2" charset="2"/>
        <a:buChar char="n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1197035" indent="-242900" algn="l" rtl="0" eaLnBrk="0" fontAlgn="base" hangingPunct="0">
        <a:spcBef>
          <a:spcPct val="0"/>
        </a:spcBef>
        <a:spcAft>
          <a:spcPct val="40000"/>
        </a:spcAft>
        <a:buClr>
          <a:srgbClr val="A8AFAF"/>
        </a:buClr>
        <a:buFont typeface="Wingdings" pitchFamily="2" charset="2"/>
        <a:buChar char="n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1536776" indent="-277827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1994000" indent="-277827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451222" indent="-277827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2908445" indent="-277827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2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.xml"/><Relationship Id="rId7" Type="http://schemas.microsoft.com/office/2007/relationships/hdphoto" Target="../media/hdphoto3.wd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5.xml"/><Relationship Id="rId7" Type="http://schemas.microsoft.com/office/2007/relationships/hdphoto" Target="../media/hdphoto3.wdp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140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4.wdp"/><Relationship Id="rId1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peech Bubble: Rectangle 62">
            <a:extLst>
              <a:ext uri="{FF2B5EF4-FFF2-40B4-BE49-F238E27FC236}">
                <a16:creationId xmlns:a16="http://schemas.microsoft.com/office/drawing/2014/main" id="{FF60B577-DF2B-9327-2795-886F8DC98778}"/>
              </a:ext>
            </a:extLst>
          </p:cNvPr>
          <p:cNvSpPr/>
          <p:nvPr/>
        </p:nvSpPr>
        <p:spPr>
          <a:xfrm>
            <a:off x="6977035" y="2866958"/>
            <a:ext cx="2045450" cy="766707"/>
          </a:xfrm>
          <a:prstGeom prst="wedgeRectCallout">
            <a:avLst>
              <a:gd name="adj1" fmla="val -61437"/>
              <a:gd name="adj2" fmla="val 757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I don’t prefer this task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E363E1-2148-DAC9-F86B-C3DE563F1E95}"/>
              </a:ext>
            </a:extLst>
          </p:cNvPr>
          <p:cNvGrpSpPr/>
          <p:nvPr/>
        </p:nvGrpSpPr>
        <p:grpSpPr>
          <a:xfrm>
            <a:off x="4257396" y="2959638"/>
            <a:ext cx="2806630" cy="2289355"/>
            <a:chOff x="4026712" y="1077573"/>
            <a:chExt cx="1872925" cy="1730374"/>
          </a:xfrm>
        </p:grpSpPr>
        <p:pic>
          <p:nvPicPr>
            <p:cNvPr id="6" name="Picture 6" descr="4,900+ 3d Stick Figure Stock Photos, Pictures &amp; Royalty-Free Images - iStock">
              <a:extLst>
                <a:ext uri="{FF2B5EF4-FFF2-40B4-BE49-F238E27FC236}">
                  <a16:creationId xmlns:a16="http://schemas.microsoft.com/office/drawing/2014/main" id="{63AA70BE-0B79-D8AC-6248-9D96B2A23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24" b="89869" l="9843" r="89961">
                          <a14:foregroundMark x1="48031" y1="8824" x2="50394" y2="8824"/>
                          <a14:backgroundMark x1="51575" y1="82680" x2="49409" y2="892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1" t="4902" r="29891" b="11991"/>
            <a:stretch/>
          </p:blipFill>
          <p:spPr bwMode="auto">
            <a:xfrm>
              <a:off x="5175352" y="1125891"/>
              <a:ext cx="492387" cy="116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Table IKEA Dining Room Couch Chair PNG, Clipart, 3d Animation, 3d Arrows,  3d Background, 3d Fonts, Angle Free PNG Download">
              <a:extLst>
                <a:ext uri="{FF2B5EF4-FFF2-40B4-BE49-F238E27FC236}">
                  <a16:creationId xmlns:a16="http://schemas.microsoft.com/office/drawing/2014/main" id="{4684DA1C-9996-BE03-4060-8F4CA96BB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416" b="89610" l="8065" r="91613">
                          <a14:foregroundMark x1="8065" y1="40584" x2="10968" y2="40584"/>
                          <a14:foregroundMark x1="10000" y1="55519" x2="11935" y2="61039"/>
                          <a14:foregroundMark x1="91613" y1="41883" x2="91613" y2="51623"/>
                          <a14:foregroundMark x1="90000" y1="58766" x2="90968" y2="63636"/>
                          <a14:backgroundMark x1="65161" y1="62338" x2="65161" y2="62338"/>
                          <a14:backgroundMark x1="57097" y1="62338" x2="57097" y2="62338"/>
                          <a14:backgroundMark x1="42581" y1="67532" x2="42581" y2="67532"/>
                          <a14:backgroundMark x1="27419" y1="71104" x2="27419" y2="71104"/>
                          <a14:backgroundMark x1="80323" y1="57143" x2="80323" y2="57143"/>
                          <a14:backgroundMark x1="76129" y1="49026" x2="76129" y2="49026"/>
                          <a14:backgroundMark x1="72258" y1="46429" x2="72258" y2="46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70" b="13995"/>
            <a:stretch/>
          </p:blipFill>
          <p:spPr bwMode="auto">
            <a:xfrm>
              <a:off x="4026712" y="1772635"/>
              <a:ext cx="1872925" cy="1035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Robotic Arm Vector Art, Icons, and Graphics for Free Download">
              <a:extLst>
                <a:ext uri="{FF2B5EF4-FFF2-40B4-BE49-F238E27FC236}">
                  <a16:creationId xmlns:a16="http://schemas.microsoft.com/office/drawing/2014/main" id="{4FF51CFB-12C0-2B8F-16C8-0D3E30480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59831" y1="10009" x2="58551" y2="10649"/>
                          <a14:foregroundMark x1="62145" y1="10649" x2="55466" y2="11665"/>
                          <a14:foregroundMark x1="33170" y1="88335" x2="25720" y2="89351"/>
                          <a14:foregroundMark x1="25720" y1="89351" x2="25720" y2="89351"/>
                          <a14:foregroundMark x1="28297" y1="84741" x2="26246" y2="88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5" t="7550" r="12992" b="7180"/>
            <a:stretch/>
          </p:blipFill>
          <p:spPr bwMode="auto">
            <a:xfrm>
              <a:off x="4206753" y="1077573"/>
              <a:ext cx="756421" cy="914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 descr="Gear Png Images - Free Download on Freepik">
            <a:extLst>
              <a:ext uri="{FF2B5EF4-FFF2-40B4-BE49-F238E27FC236}">
                <a16:creationId xmlns:a16="http://schemas.microsoft.com/office/drawing/2014/main" id="{A8F413D4-5504-7B12-11C4-EE1FD1E0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04" b="89936" l="9105" r="89936">
                        <a14:foregroundMark x1="9105" y1="48562" x2="9105" y2="51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90" y="3706358"/>
            <a:ext cx="391361" cy="39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E1E54D1-F2ED-D25C-0A8C-6ED42A342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117" y="478601"/>
            <a:ext cx="9355095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Studying Human Preferences in Human-robot Task Allocation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C71CDCB-D749-05D9-0FAA-5DB0F4A8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1</a:t>
            </a:fld>
            <a:endParaRPr lang="en-US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173ECC0-DA49-6FA9-47D6-399D4A219432}"/>
              </a:ext>
            </a:extLst>
          </p:cNvPr>
          <p:cNvSpPr/>
          <p:nvPr/>
        </p:nvSpPr>
        <p:spPr>
          <a:xfrm flipH="1">
            <a:off x="2022877" y="2798044"/>
            <a:ext cx="2243801" cy="766707"/>
          </a:xfrm>
          <a:prstGeom prst="wedgeRectCallout">
            <a:avLst>
              <a:gd name="adj1" fmla="val -61437"/>
              <a:gd name="adj2" fmla="val 757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What does it mean?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ADEBBF-0481-B828-38C9-1FCDADBC656A}"/>
              </a:ext>
            </a:extLst>
          </p:cNvPr>
          <p:cNvCxnSpPr/>
          <p:nvPr/>
        </p:nvCxnSpPr>
        <p:spPr>
          <a:xfrm>
            <a:off x="838199" y="1804164"/>
            <a:ext cx="98524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DA659AF-9144-5D83-807D-89558DC64D2B}"/>
              </a:ext>
            </a:extLst>
          </p:cNvPr>
          <p:cNvSpPr txBox="1"/>
          <p:nvPr/>
        </p:nvSpPr>
        <p:spPr>
          <a:xfrm>
            <a:off x="4827297" y="5881531"/>
            <a:ext cx="1781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Zahra Safari Dehnavi</a:t>
            </a:r>
          </a:p>
          <a:p>
            <a:pPr algn="ctr"/>
            <a:r>
              <a:rPr lang="en-US" sz="1400" dirty="0"/>
              <a:t>Dr. Tamas Ruppert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349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E328-D844-DFF7-6B61-1C8416BA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98DB9-1AF3-7586-6B19-701B3FEB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Self </a:t>
            </a:r>
            <a:r>
              <a:rPr lang="en-US" dirty="0" err="1"/>
              <a:t>Assesment</a:t>
            </a:r>
            <a:r>
              <a:rPr lang="en-US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6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A142E0-AFAD-8222-7B29-314ABDD4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503" y="2184578"/>
            <a:ext cx="8038620" cy="2852900"/>
          </a:xfrm>
        </p:spPr>
        <p:txBody>
          <a:bodyPr>
            <a:normAutofit/>
          </a:bodyPr>
          <a:lstStyle/>
          <a:p>
            <a:r>
              <a:rPr lang="en-US" sz="1800" dirty="0"/>
              <a:t>Based on the paper, total time of assembly for </a:t>
            </a:r>
          </a:p>
          <a:p>
            <a:r>
              <a:rPr lang="en-US" sz="1800" dirty="0"/>
              <a:t>Only human: </a:t>
            </a:r>
            <a:r>
              <a:rPr lang="hu-HU" sz="1200" dirty="0"/>
              <a:t>120 seconds </a:t>
            </a:r>
            <a:endParaRPr lang="en-US" sz="1200" dirty="0"/>
          </a:p>
          <a:p>
            <a:r>
              <a:rPr lang="en-US" sz="1800" dirty="0"/>
              <a:t>Collaboration: </a:t>
            </a:r>
            <a:r>
              <a:rPr lang="hu-HU" sz="1200" dirty="0"/>
              <a:t>205 seconds</a:t>
            </a:r>
            <a:endParaRPr lang="en-US" sz="1800" dirty="0"/>
          </a:p>
          <a:p>
            <a:r>
              <a:rPr lang="en-US" sz="1800" dirty="0"/>
              <a:t>Only robot: </a:t>
            </a:r>
            <a:r>
              <a:rPr lang="hu-HU" sz="1200" dirty="0"/>
              <a:t>419 seconds 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B6716-A57E-FA37-ABB6-A2FD582017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Experiment: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BB5CAE-C59D-D7E5-A8A4-962B7A1E6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650663"/>
              </p:ext>
            </p:extLst>
          </p:nvPr>
        </p:nvGraphicFramePr>
        <p:xfrm>
          <a:off x="1040235" y="960120"/>
          <a:ext cx="5352176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60">
                  <a:extLst>
                    <a:ext uri="{9D8B030D-6E8A-4147-A177-3AD203B41FA5}">
                      <a16:colId xmlns:a16="http://schemas.microsoft.com/office/drawing/2014/main" val="144834672"/>
                    </a:ext>
                  </a:extLst>
                </a:gridCol>
                <a:gridCol w="1299007">
                  <a:extLst>
                    <a:ext uri="{9D8B030D-6E8A-4147-A177-3AD203B41FA5}">
                      <a16:colId xmlns:a16="http://schemas.microsoft.com/office/drawing/2014/main" val="1615276023"/>
                    </a:ext>
                  </a:extLst>
                </a:gridCol>
                <a:gridCol w="637563">
                  <a:extLst>
                    <a:ext uri="{9D8B030D-6E8A-4147-A177-3AD203B41FA5}">
                      <a16:colId xmlns:a16="http://schemas.microsoft.com/office/drawing/2014/main" val="4221895709"/>
                    </a:ext>
                  </a:extLst>
                </a:gridCol>
                <a:gridCol w="704675">
                  <a:extLst>
                    <a:ext uri="{9D8B030D-6E8A-4147-A177-3AD203B41FA5}">
                      <a16:colId xmlns:a16="http://schemas.microsoft.com/office/drawing/2014/main" val="1605013680"/>
                    </a:ext>
                  </a:extLst>
                </a:gridCol>
                <a:gridCol w="1073791">
                  <a:extLst>
                    <a:ext uri="{9D8B030D-6E8A-4147-A177-3AD203B41FA5}">
                      <a16:colId xmlns:a16="http://schemas.microsoft.com/office/drawing/2014/main" val="3627531988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2985605359"/>
                    </a:ext>
                  </a:extLst>
                </a:gridCol>
              </a:tblGrid>
              <a:tr h="271444">
                <a:tc>
                  <a:txBody>
                    <a:bodyPr/>
                    <a:lstStyle/>
                    <a:p>
                      <a:r>
                        <a:rPr lang="en-US" sz="120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Dependency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Robot_time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499276"/>
                  </a:ext>
                </a:extLst>
              </a:tr>
              <a:tr h="2522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Museum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202734"/>
                  </a:ext>
                </a:extLst>
              </a:tr>
              <a:tr h="2333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57203"/>
                  </a:ext>
                </a:extLst>
              </a:tr>
              <a:tr h="2226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63995"/>
                  </a:ext>
                </a:extLst>
              </a:tr>
              <a:tr h="203658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Snap_middle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Snap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148264"/>
                  </a:ext>
                </a:extLst>
              </a:tr>
              <a:tr h="20942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Snap_top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Snap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350068"/>
                  </a:ext>
                </a:extLst>
              </a:tr>
              <a:tr h="231667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Wheel_base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92317"/>
                  </a:ext>
                </a:extLst>
              </a:tr>
              <a:tr h="253909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Wheel_b_screw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35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740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Wheel_screw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Only 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52706"/>
                  </a:ext>
                </a:extLst>
              </a:tr>
              <a:tr h="19391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Bridge_home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292820"/>
                  </a:ext>
                </a:extLst>
              </a:tr>
              <a:tr h="262970"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Bridge_home2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824498"/>
                  </a:ext>
                </a:extLst>
              </a:tr>
              <a:tr h="227548"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Bridge_rod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18483"/>
                  </a:ext>
                </a:extLst>
              </a:tr>
              <a:tr h="200363"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Dovetail_base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58056"/>
                  </a:ext>
                </a:extLst>
              </a:tr>
              <a:tr h="1978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Dovetail_top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561689"/>
                  </a:ext>
                </a:extLst>
              </a:tr>
              <a:tr h="244847"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Hospital_base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8560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956252"/>
                  </a:ext>
                </a:extLst>
              </a:tr>
              <a:tr h="256380"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Hospital_top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96448"/>
                  </a:ext>
                </a:extLst>
              </a:tr>
              <a:tr h="206056"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Hospital_screw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Only 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57127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EB3D94C-ADDB-6C68-8BA4-1BCD56F6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503" y="750904"/>
            <a:ext cx="4812991" cy="1412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94A35F-728C-0678-EE42-948E407D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058" y="3742212"/>
            <a:ext cx="4479436" cy="26334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C684E9-2C11-AB7E-8052-73D7B25D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97079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788DA-19C5-1D09-8FFE-6C4A09F3D8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Zahra Todos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F060F-E612-063F-C790-55377C4D8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747"/>
          <a:stretch/>
        </p:blipFill>
        <p:spPr>
          <a:xfrm>
            <a:off x="6006507" y="3853512"/>
            <a:ext cx="3795274" cy="2183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B27CDE-442C-1B0B-9BFE-78729B5F32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620" b="34811"/>
          <a:stretch/>
        </p:blipFill>
        <p:spPr>
          <a:xfrm>
            <a:off x="3365883" y="3986797"/>
            <a:ext cx="2974731" cy="1917172"/>
          </a:xfrm>
          <a:prstGeom prst="rect">
            <a:avLst/>
          </a:prstGeom>
        </p:spPr>
      </p:pic>
      <p:pic>
        <p:nvPicPr>
          <p:cNvPr id="6" name="Picture 2" descr="UR3e Ultra-lightweight, compact cobot">
            <a:extLst>
              <a:ext uri="{FF2B5EF4-FFF2-40B4-BE49-F238E27FC236}">
                <a16:creationId xmlns:a16="http://schemas.microsoft.com/office/drawing/2014/main" id="{9778A716-198A-DB6F-39D4-76FF62F5AC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42" y="3674134"/>
            <a:ext cx="1773634" cy="236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4,900+ 3d Stick Figure Stock Photos, Pictures &amp; Royalty-Free Images - iStock">
            <a:extLst>
              <a:ext uri="{FF2B5EF4-FFF2-40B4-BE49-F238E27FC236}">
                <a16:creationId xmlns:a16="http://schemas.microsoft.com/office/drawing/2014/main" id="{B3AC31C4-8F27-C9B5-F693-E87FF645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4" b="89869" l="9843" r="89961">
                        <a14:foregroundMark x1="48031" y1="8824" x2="50394" y2="8824"/>
                        <a14:backgroundMark x1="51575" y1="82680" x2="49409" y2="89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71" t="4902" r="29891" b="11991"/>
          <a:stretch/>
        </p:blipFill>
        <p:spPr bwMode="auto">
          <a:xfrm>
            <a:off x="9735487" y="3674134"/>
            <a:ext cx="911997" cy="21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wnload Free User interface Meticulous Line icon Icons in PNG &amp; SVG">
            <a:extLst>
              <a:ext uri="{FF2B5EF4-FFF2-40B4-BE49-F238E27FC236}">
                <a16:creationId xmlns:a16="http://schemas.microsoft.com/office/drawing/2014/main" id="{B0DE07C5-DE3F-04A3-250A-3C5911DD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924" y="3246618"/>
            <a:ext cx="1213788" cy="121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7120C4-2A3C-A3A5-E359-A1C03889F6D4}"/>
              </a:ext>
            </a:extLst>
          </p:cNvPr>
          <p:cNvSpPr txBox="1"/>
          <p:nvPr/>
        </p:nvSpPr>
        <p:spPr>
          <a:xfrm>
            <a:off x="1152520" y="954031"/>
            <a:ext cx="7232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Buy screws- </a:t>
            </a:r>
            <a:r>
              <a:rPr lang="en-US" dirty="0">
                <a:highlight>
                  <a:srgbClr val="FFFF00"/>
                </a:highlight>
              </a:rPr>
              <a:t>OBI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interface with the robot_ </a:t>
            </a:r>
            <a:r>
              <a:rPr lang="en-US" dirty="0">
                <a:highlight>
                  <a:srgbClr val="FFFF00"/>
                </a:highlight>
              </a:rPr>
              <a:t>bring the adapter from </a:t>
            </a:r>
            <a:r>
              <a:rPr lang="en-US" dirty="0" err="1">
                <a:highlight>
                  <a:srgbClr val="FFFF00"/>
                </a:highlight>
              </a:rPr>
              <a:t>pilotfactory</a:t>
            </a: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the steps and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Finalize the code with exact movements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F75A8E2-D4F7-2935-1F34-07221C58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0518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F81D9-7F7B-9A23-E1A8-359C19FB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6213BD-1407-8AF6-1CAC-2FD22A439B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90" y="300322"/>
            <a:ext cx="7008284" cy="435381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/>
              <a:t>Introduction</a:t>
            </a:r>
            <a:endParaRPr lang="de-A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31F9-275E-6154-2EFF-657C8097AF80}"/>
              </a:ext>
            </a:extLst>
          </p:cNvPr>
          <p:cNvSpPr txBox="1"/>
          <p:nvPr/>
        </p:nvSpPr>
        <p:spPr>
          <a:xfrm>
            <a:off x="784493" y="1020483"/>
            <a:ext cx="10623014" cy="4190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Task allocation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a fundamental challenge in human-robot collaboration (HRC).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Current methods often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prioritize efficiency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over human wellbeing.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Human factors approaches claim to design work systems fitting 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human characteristics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Human wellbeing can be inferred through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self-reported preferences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Incorporating human preferences into task allocation remains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limited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role of individualized preferences in adaptive task distribution is largely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unexplored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highlights a research gap in studying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underlying reasons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human preferences in task allocation.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80DC1DE-5AED-EFE9-8B93-338673A9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1994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7C448-6D62-2FC2-4B51-81C6339B3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13472E-5D5A-7022-8E03-C48C6AB886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90" y="300322"/>
            <a:ext cx="7008284" cy="435381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>
                <a:latin typeface="+mn-lt"/>
                <a:ea typeface="+mn-ea"/>
                <a:cs typeface="+mn-cs"/>
              </a:rPr>
              <a:t>State of the art: </a:t>
            </a:r>
            <a:endParaRPr lang="de-A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37140-785F-47AC-3EA6-2A4CFFC08E39}"/>
              </a:ext>
            </a:extLst>
          </p:cNvPr>
          <p:cNvSpPr txBox="1"/>
          <p:nvPr/>
        </p:nvSpPr>
        <p:spPr>
          <a:xfrm>
            <a:off x="926434" y="913391"/>
            <a:ext cx="983218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algorithms integrate human factors, such as cognitive/physical ergonomics and personal preferences, into task allocation, enhancing adaptability and well-being [1-3].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Christina’s work [4]: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Allowing participants to control task allocation increases their satisfaction and perceived competence.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Participants tend to prefer cognitive tasks for themselves and assign manual tasks to the robot.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studies suggest that preferences in decision-making arise from different cognitive and neural processes [5].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83B4B9-4D7C-C5D3-B4A6-B559880F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566A0-DD0A-BFCB-AB77-3D25900F723F}"/>
              </a:ext>
            </a:extLst>
          </p:cNvPr>
          <p:cNvSpPr txBox="1"/>
          <p:nvPr/>
        </p:nvSpPr>
        <p:spPr>
          <a:xfrm>
            <a:off x="807309" y="5275195"/>
            <a:ext cx="10750378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[1] </a:t>
            </a:r>
            <a:r>
              <a:rPr lang="hu-HU" sz="900" dirty="0"/>
              <a:t>M.C.Gombolay,R.A.Gutierrez,S.G.Clarke,G.F.Sturla,andJ.A.Shah, “Decision-making authority, team efficiency and human worker satisfac tion in mixed human–robot teams,” Auton Robot, vol. 39, pp. 293–312, 2015.</a:t>
            </a:r>
            <a:endParaRPr lang="en-US" sz="900" dirty="0"/>
          </a:p>
          <a:p>
            <a:r>
              <a:rPr lang="hu-HU" sz="900" dirty="0"/>
              <a:t>[</a:t>
            </a:r>
            <a:r>
              <a:rPr lang="en-US" sz="900" dirty="0"/>
              <a:t>2</a:t>
            </a:r>
            <a:r>
              <a:rPr lang="hu-HU" sz="900" dirty="0"/>
              <a:t>] M. Gombolay, A. Bair, C. Huang, and J. Shah, “Computational design of mixed-initiative human–robot teaming that considers human factors: situational awareness, workload, and workflow preferences,” Int. J. Robot. Res., vol. 36, no. 5–7, pp. 597–617, 20</a:t>
            </a:r>
            <a:endParaRPr lang="en-US" sz="900" dirty="0"/>
          </a:p>
          <a:p>
            <a:r>
              <a:rPr lang="en-US" sz="900" dirty="0"/>
              <a:t>[3] </a:t>
            </a:r>
            <a:r>
              <a:rPr lang="hu-HU" sz="900" dirty="0"/>
              <a:t>D. Dhungana et al., “Enabling resilient production through adaptive human-machine task sharing,” in Towards Sustainable Customization: Bridging Smart Products Manuf. Syst., A.-L. Andersen, Eds. Cham, Switzerland:Springer, 2022, pp. 198–206.</a:t>
            </a:r>
            <a:endParaRPr lang="en-US" sz="900" dirty="0"/>
          </a:p>
          <a:p>
            <a:r>
              <a:rPr lang="en-US" sz="900" dirty="0"/>
              <a:t>[4] </a:t>
            </a:r>
            <a:r>
              <a:rPr lang="hu-HU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Schmidbauer, C., Zafari, S., Hader, B., &amp; Schlund, S. (2023). An empirical study on workers' preferences in human–robot task assignment in industrial assembly systems. </a:t>
            </a:r>
            <a:r>
              <a:rPr lang="hu-HU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Human-Machine Systems</a:t>
            </a:r>
            <a:r>
              <a:rPr lang="hu-HU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hu-HU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53</a:t>
            </a:r>
            <a:r>
              <a:rPr lang="hu-HU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293-302.</a:t>
            </a:r>
            <a:endParaRPr lang="en-US" sz="900" dirty="0"/>
          </a:p>
          <a:p>
            <a:r>
              <a:rPr lang="en-US" sz="900" dirty="0"/>
              <a:t>[5] 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Evans, J. S. B. (2008). Dual-processing accounts of reasoning, judgment, and social cognition.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Annu. Rev. Psychol.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59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255-278.</a:t>
            </a:r>
            <a:endParaRPr lang="en-US" sz="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69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3EE52-0B85-6684-E2A4-681A91C5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9A9C8D-433D-4100-72CD-5B0F05673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90" y="300322"/>
            <a:ext cx="7008284" cy="435381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Research Questions</a:t>
            </a:r>
            <a:endParaRPr lang="de-A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A4A4A-D938-A5DD-CA3A-E0B43FAA7B0C}"/>
              </a:ext>
            </a:extLst>
          </p:cNvPr>
          <p:cNvSpPr txBox="1"/>
          <p:nvPr/>
        </p:nvSpPr>
        <p:spPr>
          <a:xfrm>
            <a:off x="882286" y="1050344"/>
            <a:ext cx="94232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what extent do self-reported human preferences correlate with </a:t>
            </a: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task-related capabilities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human-robot collaboration?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what extent do human preferences correlate with their </a:t>
            </a: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perception of robot capabilities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human-robot collaboration?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</a:t>
            </a: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factors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(e.g., task difficulty, familiarity, trust in the robot)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contribute to the formation of individual task preferences in HRC settings?</a:t>
            </a:r>
          </a:p>
          <a:p>
            <a:pPr algn="just"/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395F8-34F1-0B3D-A0DC-E02219141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362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7710B-C27F-575E-CAF0-321807679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8799D4-8A97-2E21-F466-E1FFFC0A6F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89" y="300322"/>
            <a:ext cx="8290495" cy="435381"/>
          </a:xfrm>
        </p:spPr>
        <p:txBody>
          <a:bodyPr>
            <a:normAutofit lnSpcReduction="10000"/>
          </a:bodyPr>
          <a:lstStyle/>
          <a:p>
            <a:r>
              <a:rPr lang="de-DE" sz="2600" dirty="0"/>
              <a:t>Study Setting</a:t>
            </a:r>
            <a:endParaRPr lang="de-AT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78BA4-7373-BC6D-E849-32D57DDD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B8F2C-1021-5E72-D335-0BA752C68CEB}"/>
              </a:ext>
            </a:extLst>
          </p:cNvPr>
          <p:cNvSpPr txBox="1"/>
          <p:nvPr/>
        </p:nvSpPr>
        <p:spPr>
          <a:xfrm>
            <a:off x="978531" y="940088"/>
            <a:ext cx="10787953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a human-robot collaboration scenario for a personalized assembly task.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Assess individual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human capabilities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prior to the collaboration.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 participants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self-allocate tasks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between themselves and the robot.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correlation/pattern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between participants’ capabilities and their task allocation decisions.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B61783-2C1A-63C1-5EAC-62B32100D6D8}"/>
              </a:ext>
            </a:extLst>
          </p:cNvPr>
          <p:cNvGrpSpPr/>
          <p:nvPr/>
        </p:nvGrpSpPr>
        <p:grpSpPr>
          <a:xfrm>
            <a:off x="3871784" y="3138140"/>
            <a:ext cx="1851981" cy="1656083"/>
            <a:chOff x="4026712" y="1077573"/>
            <a:chExt cx="1872925" cy="1730374"/>
          </a:xfrm>
        </p:grpSpPr>
        <p:pic>
          <p:nvPicPr>
            <p:cNvPr id="4" name="Picture 6" descr="4,900+ 3d Stick Figure Stock Photos, Pictures &amp; Royalty-Free Images - iStock">
              <a:extLst>
                <a:ext uri="{FF2B5EF4-FFF2-40B4-BE49-F238E27FC236}">
                  <a16:creationId xmlns:a16="http://schemas.microsoft.com/office/drawing/2014/main" id="{7007F5BA-A57B-B53A-63EC-26044F9C9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24" b="89869" l="9843" r="89961">
                          <a14:foregroundMark x1="48031" y1="8824" x2="50394" y2="8824"/>
                          <a14:backgroundMark x1="51575" y1="82680" x2="49409" y2="892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1" t="4902" r="29891" b="11991"/>
            <a:stretch/>
          </p:blipFill>
          <p:spPr bwMode="auto">
            <a:xfrm>
              <a:off x="5175352" y="1125891"/>
              <a:ext cx="492387" cy="116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Table IKEA Dining Room Couch Chair PNG, Clipart, 3d Animation, 3d Arrows,  3d Background, 3d Fonts, Angle Free PNG Download">
              <a:extLst>
                <a:ext uri="{FF2B5EF4-FFF2-40B4-BE49-F238E27FC236}">
                  <a16:creationId xmlns:a16="http://schemas.microsoft.com/office/drawing/2014/main" id="{D94F0B03-2883-83CF-1FE3-023214B06D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416" b="89610" l="8065" r="91613">
                          <a14:foregroundMark x1="8065" y1="40584" x2="10968" y2="40584"/>
                          <a14:foregroundMark x1="10000" y1="55519" x2="11935" y2="61039"/>
                          <a14:foregroundMark x1="91613" y1="41883" x2="91613" y2="51623"/>
                          <a14:foregroundMark x1="90000" y1="58766" x2="90968" y2="63636"/>
                          <a14:backgroundMark x1="65161" y1="62338" x2="65161" y2="62338"/>
                          <a14:backgroundMark x1="57097" y1="62338" x2="57097" y2="62338"/>
                          <a14:backgroundMark x1="42581" y1="67532" x2="42581" y2="67532"/>
                          <a14:backgroundMark x1="27419" y1="71104" x2="27419" y2="71104"/>
                          <a14:backgroundMark x1="80323" y1="57143" x2="80323" y2="57143"/>
                          <a14:backgroundMark x1="76129" y1="49026" x2="76129" y2="49026"/>
                          <a14:backgroundMark x1="72258" y1="46429" x2="72258" y2="46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70" b="13995"/>
            <a:stretch/>
          </p:blipFill>
          <p:spPr bwMode="auto">
            <a:xfrm>
              <a:off x="4026712" y="1772635"/>
              <a:ext cx="1872925" cy="1035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Robotic Arm Vector Art, Icons, and Graphics for Free Download">
              <a:extLst>
                <a:ext uri="{FF2B5EF4-FFF2-40B4-BE49-F238E27FC236}">
                  <a16:creationId xmlns:a16="http://schemas.microsoft.com/office/drawing/2014/main" id="{C78A76D9-9897-3EF6-42A8-1091C0E659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59831" y1="10009" x2="58551" y2="10649"/>
                          <a14:foregroundMark x1="62145" y1="10649" x2="55466" y2="11665"/>
                          <a14:foregroundMark x1="33170" y1="88335" x2="25720" y2="89351"/>
                          <a14:foregroundMark x1="25720" y1="89351" x2="25720" y2="89351"/>
                          <a14:foregroundMark x1="28297" y1="84741" x2="26246" y2="88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5" t="7550" r="12992" b="7180"/>
            <a:stretch/>
          </p:blipFill>
          <p:spPr bwMode="auto">
            <a:xfrm>
              <a:off x="4206753" y="1077573"/>
              <a:ext cx="756421" cy="914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6" descr="4,900+ 3d Stick Figure Stock Photos, Pictures &amp; Royalty-Free Images - iStock">
            <a:extLst>
              <a:ext uri="{FF2B5EF4-FFF2-40B4-BE49-F238E27FC236}">
                <a16:creationId xmlns:a16="http://schemas.microsoft.com/office/drawing/2014/main" id="{240A1DD8-C019-402F-C14F-C3B323092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4" b="89869" l="9843" r="89961">
                        <a14:foregroundMark x1="48031" y1="8824" x2="50394" y2="8824"/>
                        <a14:backgroundMark x1="51575" y1="82680" x2="49409" y2="89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71" t="4902" r="29891" b="11991"/>
          <a:stretch/>
        </p:blipFill>
        <p:spPr bwMode="auto">
          <a:xfrm>
            <a:off x="682410" y="3341493"/>
            <a:ext cx="580756" cy="12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669C8-B6B6-3C86-39BC-D7910AB36A16}"/>
              </a:ext>
            </a:extLst>
          </p:cNvPr>
          <p:cNvCxnSpPr>
            <a:cxnSpLocks/>
          </p:cNvCxnSpPr>
          <p:nvPr/>
        </p:nvCxnSpPr>
        <p:spPr>
          <a:xfrm>
            <a:off x="3034332" y="4145577"/>
            <a:ext cx="837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8159CDD-3286-0FC9-B73A-F437172CB8FA}"/>
              </a:ext>
            </a:extLst>
          </p:cNvPr>
          <p:cNvSpPr/>
          <p:nvPr/>
        </p:nvSpPr>
        <p:spPr>
          <a:xfrm>
            <a:off x="1438880" y="2897495"/>
            <a:ext cx="1291651" cy="609422"/>
          </a:xfrm>
          <a:prstGeom prst="wedgeRectCallout">
            <a:avLst>
              <a:gd name="adj1" fmla="val -61437"/>
              <a:gd name="adj2" fmla="val 757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cs typeface="Calibri"/>
              </a:rPr>
              <a:t>Pre-questionnaire: Human capability and  robot perception</a:t>
            </a:r>
            <a:endParaRPr lang="en-US" sz="10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00022B75-8AA4-F325-3392-A4B790E4C8DF}"/>
              </a:ext>
            </a:extLst>
          </p:cNvPr>
          <p:cNvSpPr/>
          <p:nvPr/>
        </p:nvSpPr>
        <p:spPr>
          <a:xfrm>
            <a:off x="5610465" y="2723146"/>
            <a:ext cx="1344463" cy="597320"/>
          </a:xfrm>
          <a:prstGeom prst="wedgeRectCallout">
            <a:avLst>
              <a:gd name="adj1" fmla="val -61437"/>
              <a:gd name="adj2" fmla="val 757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Calibri"/>
              </a:rPr>
              <a:t>Human will allocate the tasks</a:t>
            </a:r>
            <a:endParaRPr lang="en-US" sz="1100" dirty="0"/>
          </a:p>
        </p:txBody>
      </p:sp>
      <p:pic>
        <p:nvPicPr>
          <p:cNvPr id="19" name="Picture 6" descr="4,900+ 3d Stick Figure Stock Photos, Pictures &amp; Royalty-Free Images - iStock">
            <a:extLst>
              <a:ext uri="{FF2B5EF4-FFF2-40B4-BE49-F238E27FC236}">
                <a16:creationId xmlns:a16="http://schemas.microsoft.com/office/drawing/2014/main" id="{A1D087EA-04D7-F4A0-4BFA-F4A082E50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4" b="89869" l="9843" r="89961">
                        <a14:foregroundMark x1="48031" y1="8824" x2="50394" y2="8824"/>
                        <a14:backgroundMark x1="51575" y1="82680" x2="49409" y2="89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71" t="4902" r="29891" b="11991"/>
          <a:stretch/>
        </p:blipFill>
        <p:spPr bwMode="auto">
          <a:xfrm>
            <a:off x="7361030" y="3298540"/>
            <a:ext cx="580756" cy="12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DFB84-6D91-CCFA-4CBF-CE0D1C41D3AE}"/>
              </a:ext>
            </a:extLst>
          </p:cNvPr>
          <p:cNvCxnSpPr>
            <a:cxnSpLocks/>
          </p:cNvCxnSpPr>
          <p:nvPr/>
        </p:nvCxnSpPr>
        <p:spPr>
          <a:xfrm>
            <a:off x="5723765" y="4109177"/>
            <a:ext cx="1509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C7E8BA1-99F8-C249-D520-D802FA62C683}"/>
              </a:ext>
            </a:extLst>
          </p:cNvPr>
          <p:cNvSpPr/>
          <p:nvPr/>
        </p:nvSpPr>
        <p:spPr>
          <a:xfrm>
            <a:off x="8007976" y="2729938"/>
            <a:ext cx="1267002" cy="572127"/>
          </a:xfrm>
          <a:prstGeom prst="wedgeRectCallout">
            <a:avLst>
              <a:gd name="adj1" fmla="val -61437"/>
              <a:gd name="adj2" fmla="val 757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Calibri"/>
              </a:rPr>
              <a:t>Post-questionnaire: Capability vs TA</a:t>
            </a:r>
            <a:endParaRPr lang="en-US" sz="1100" dirty="0"/>
          </a:p>
        </p:txBody>
      </p:sp>
      <p:pic>
        <p:nvPicPr>
          <p:cNvPr id="22" name="Picture 2" descr="Gear Png Images - Free Download on Freepik">
            <a:extLst>
              <a:ext uri="{FF2B5EF4-FFF2-40B4-BE49-F238E27FC236}">
                <a16:creationId xmlns:a16="http://schemas.microsoft.com/office/drawing/2014/main" id="{24F6E759-E31D-F3B9-3553-D9BA7D09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04" b="89936" l="9105" r="89936">
                        <a14:foregroundMark x1="9105" y1="48562" x2="9105" y2="51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325" y="3641889"/>
            <a:ext cx="467288" cy="46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ame-Based Design of a Human-Machine Collaboration Monitoring System |  SpringerLink">
            <a:extLst>
              <a:ext uri="{FF2B5EF4-FFF2-40B4-BE49-F238E27FC236}">
                <a16:creationId xmlns:a16="http://schemas.microsoft.com/office/drawing/2014/main" id="{3267B567-811B-1175-1B6C-883E87992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93" y="3688357"/>
            <a:ext cx="1520084" cy="85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6879D5-10A5-F25A-E2CF-EAC5BE755467}"/>
              </a:ext>
            </a:extLst>
          </p:cNvPr>
          <p:cNvCxnSpPr>
            <a:cxnSpLocks/>
          </p:cNvCxnSpPr>
          <p:nvPr/>
        </p:nvCxnSpPr>
        <p:spPr>
          <a:xfrm>
            <a:off x="7959387" y="4103554"/>
            <a:ext cx="1509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33 Correlation icon images at Vectorified.com">
            <a:extLst>
              <a:ext uri="{FF2B5EF4-FFF2-40B4-BE49-F238E27FC236}">
                <a16:creationId xmlns:a16="http://schemas.microsoft.com/office/drawing/2014/main" id="{7A9EEA1D-809E-74C6-76B6-94D85211C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590" y="3031512"/>
            <a:ext cx="1762711" cy="176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0C8B12-8EE4-1A50-EC5D-B1C71BC71093}"/>
              </a:ext>
            </a:extLst>
          </p:cNvPr>
          <p:cNvSpPr txBox="1"/>
          <p:nvPr/>
        </p:nvSpPr>
        <p:spPr>
          <a:xfrm>
            <a:off x="10509637" y="4581453"/>
            <a:ext cx="906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Preference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51FA3F-706B-1BFD-E511-1AD51B029C71}"/>
              </a:ext>
            </a:extLst>
          </p:cNvPr>
          <p:cNvSpPr txBox="1"/>
          <p:nvPr/>
        </p:nvSpPr>
        <p:spPr>
          <a:xfrm rot="16200000">
            <a:off x="9177178" y="3307268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Capability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FF41F9-15A0-E4BE-5205-192C78874BBC}"/>
              </a:ext>
            </a:extLst>
          </p:cNvPr>
          <p:cNvSpPr/>
          <p:nvPr/>
        </p:nvSpPr>
        <p:spPr>
          <a:xfrm>
            <a:off x="9745443" y="2723146"/>
            <a:ext cx="1126008" cy="3634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Pattern?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109DFC-8C5D-22A6-EBE7-F28C257D641E}"/>
              </a:ext>
            </a:extLst>
          </p:cNvPr>
          <p:cNvGrpSpPr/>
          <p:nvPr/>
        </p:nvGrpSpPr>
        <p:grpSpPr>
          <a:xfrm>
            <a:off x="715859" y="4896393"/>
            <a:ext cx="2438080" cy="1489490"/>
            <a:chOff x="3549001" y="4897888"/>
            <a:chExt cx="2438080" cy="148949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01819D5-3F45-C5C5-0CC5-2A2DBF5F9153}"/>
                </a:ext>
              </a:extLst>
            </p:cNvPr>
            <p:cNvSpPr/>
            <p:nvPr/>
          </p:nvSpPr>
          <p:spPr>
            <a:xfrm>
              <a:off x="3549001" y="4929769"/>
              <a:ext cx="2438080" cy="1457609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560019-F219-82DC-30D2-684B030988CE}"/>
                </a:ext>
              </a:extLst>
            </p:cNvPr>
            <p:cNvSpPr txBox="1"/>
            <p:nvPr/>
          </p:nvSpPr>
          <p:spPr>
            <a:xfrm>
              <a:off x="3620017" y="4897888"/>
              <a:ext cx="2355513" cy="13080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cs typeface="Calibri"/>
                </a:rPr>
                <a:t>Human Capability/skill: </a:t>
              </a:r>
            </a:p>
            <a:p>
              <a:r>
                <a:rPr lang="en-US" sz="1050" dirty="0">
                  <a:cs typeface="Calibri"/>
                </a:rPr>
                <a:t>Pick &amp; Place</a:t>
              </a:r>
            </a:p>
            <a:p>
              <a:r>
                <a:rPr lang="en-US" sz="1050" dirty="0">
                  <a:cs typeface="Calibri"/>
                </a:rPr>
                <a:t>Screw</a:t>
              </a:r>
            </a:p>
            <a:p>
              <a:r>
                <a:rPr lang="en-US" sz="1050" dirty="0">
                  <a:cs typeface="Calibri"/>
                </a:rPr>
                <a:t>Palletizing</a:t>
              </a:r>
            </a:p>
            <a:p>
              <a:r>
                <a:rPr lang="en-US" sz="1050" dirty="0">
                  <a:cs typeface="Calibri"/>
                </a:rPr>
                <a:t>Quality check</a:t>
              </a:r>
            </a:p>
            <a:p>
              <a:r>
                <a:rPr lang="en-US" sz="1050" dirty="0">
                  <a:cs typeface="Calibri"/>
                </a:rPr>
                <a:t>Wire handling</a:t>
              </a:r>
            </a:p>
            <a:p>
              <a:r>
                <a:rPr lang="en-US" sz="1050" dirty="0">
                  <a:cs typeface="Calibri"/>
                </a:rPr>
                <a:t>….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B113099-E48E-F475-45C2-8B9C3965B7AF}"/>
                    </a:ext>
                  </a:extLst>
                </p:cNvPr>
                <p:cNvSpPr txBox="1"/>
                <p:nvPr/>
              </p:nvSpPr>
              <p:spPr>
                <a:xfrm>
                  <a:off x="5247562" y="5197589"/>
                  <a:ext cx="316112" cy="10284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B113099-E48E-F475-45C2-8B9C3965B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562" y="5197589"/>
                  <a:ext cx="316112" cy="10284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0308639-B0D4-0165-ED60-104B66C2F4A6}"/>
              </a:ext>
            </a:extLst>
          </p:cNvPr>
          <p:cNvGrpSpPr/>
          <p:nvPr/>
        </p:nvGrpSpPr>
        <p:grpSpPr>
          <a:xfrm>
            <a:off x="4217596" y="4983868"/>
            <a:ext cx="1579965" cy="1457609"/>
            <a:chOff x="9836074" y="4866771"/>
            <a:chExt cx="1579965" cy="145760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15E24F9-EBDD-065B-8BF9-D1061ABB0439}"/>
                </a:ext>
              </a:extLst>
            </p:cNvPr>
            <p:cNvSpPr/>
            <p:nvPr/>
          </p:nvSpPr>
          <p:spPr>
            <a:xfrm>
              <a:off x="9836074" y="4866771"/>
              <a:ext cx="1579965" cy="1457609"/>
            </a:xfrm>
            <a:prstGeom prst="round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E85501F-42C8-5FC1-3F84-F7BB5FFF5CA7}"/>
                    </a:ext>
                  </a:extLst>
                </p:cNvPr>
                <p:cNvSpPr txBox="1"/>
                <p:nvPr/>
              </p:nvSpPr>
              <p:spPr>
                <a:xfrm>
                  <a:off x="10198062" y="5184303"/>
                  <a:ext cx="617477" cy="10322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3→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4→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5→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E85501F-42C8-5FC1-3F84-F7BB5FFF5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8062" y="5184303"/>
                  <a:ext cx="617477" cy="103220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4D444B-2057-D308-6E6B-DA85362D37F8}"/>
                </a:ext>
              </a:extLst>
            </p:cNvPr>
            <p:cNvSpPr txBox="1"/>
            <p:nvPr/>
          </p:nvSpPr>
          <p:spPr>
            <a:xfrm>
              <a:off x="9902643" y="4881790"/>
              <a:ext cx="1341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Task allocation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18DAB5-2701-56AB-DFCC-64FBAF1E15DC}"/>
              </a:ext>
            </a:extLst>
          </p:cNvPr>
          <p:cNvSpPr txBox="1"/>
          <p:nvPr/>
        </p:nvSpPr>
        <p:spPr>
          <a:xfrm>
            <a:off x="9906805" y="4788233"/>
            <a:ext cx="803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Result?</a:t>
            </a:r>
            <a:endParaRPr lang="en-US" sz="1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9074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C962E-C11B-ADFC-FEF0-B0771DC8E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1B52D-2E03-2570-FEEE-4EF8730D84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89" y="300322"/>
            <a:ext cx="8290495" cy="435381"/>
          </a:xfrm>
        </p:spPr>
        <p:txBody>
          <a:bodyPr>
            <a:normAutofit lnSpcReduction="10000"/>
          </a:bodyPr>
          <a:lstStyle/>
          <a:p>
            <a:r>
              <a:rPr lang="de-DE" sz="2600" dirty="0" err="1"/>
              <a:t>Practiwork</a:t>
            </a:r>
            <a:endParaRPr lang="de-AT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C25F0-C05E-8E96-C0CC-EED2DF28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pic>
        <p:nvPicPr>
          <p:cNvPr id="4098" name="Picture 2" descr="Practiwork™ | Techwave Hungary Zrt.">
            <a:extLst>
              <a:ext uri="{FF2B5EF4-FFF2-40B4-BE49-F238E27FC236}">
                <a16:creationId xmlns:a16="http://schemas.microsoft.com/office/drawing/2014/main" id="{35C87639-7A23-2CD1-542B-E592E98C5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89" y="3222860"/>
            <a:ext cx="2792510" cy="303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actiwork™ | Techwave Hungary Zrt.">
            <a:extLst>
              <a:ext uri="{FF2B5EF4-FFF2-40B4-BE49-F238E27FC236}">
                <a16:creationId xmlns:a16="http://schemas.microsoft.com/office/drawing/2014/main" id="{85B8E7E2-CA6A-9342-DF63-0EB6C6AAD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987" y="1217976"/>
            <a:ext cx="3442394" cy="193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4268B7-60DF-49FD-4104-F4AA87B5E72B}"/>
              </a:ext>
            </a:extLst>
          </p:cNvPr>
          <p:cNvSpPr txBox="1"/>
          <p:nvPr/>
        </p:nvSpPr>
        <p:spPr>
          <a:xfrm>
            <a:off x="1099689" y="1083296"/>
            <a:ext cx="65038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Developing employee evaluation systems, including: Developing a performance assessment system; Providing consultancy on performance assessment.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</a:rPr>
              <a:t>Assessment: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Arial" panose="020B0604020202020204" pitchFamily="34" charset="0"/>
              </a:rPr>
              <a:t>Reasoning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Arial" panose="020B0604020202020204" pitchFamily="34" charset="0"/>
              </a:rPr>
              <a:t>Psychometric: e.g. Hand dexterity, hand stability</a:t>
            </a:r>
          </a:p>
          <a:p>
            <a:pPr marL="285750" indent="-285750">
              <a:buFontTx/>
              <a:buChar char="-"/>
            </a:pPr>
            <a:endParaRPr lang="en-US" b="1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</a:rPr>
              <a:t>~ 15 min experiment</a:t>
            </a:r>
          </a:p>
          <a:p>
            <a:pPr marL="285750" indent="-285750">
              <a:buFontTx/>
              <a:buChar char="-"/>
            </a:pPr>
            <a:endParaRPr lang="en-US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CCEB41-51C8-216C-B5C7-9385EE482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896" y="4086441"/>
            <a:ext cx="2235564" cy="19094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714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B3A56-09A0-5A56-A17D-C94EC862B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3D3AD7-FBBF-526D-CB30-6F71EC4C61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89" y="300322"/>
            <a:ext cx="8290495" cy="435381"/>
          </a:xfrm>
        </p:spPr>
        <p:txBody>
          <a:bodyPr>
            <a:normAutofit lnSpcReduction="10000"/>
          </a:bodyPr>
          <a:lstStyle/>
          <a:p>
            <a:r>
              <a:rPr lang="de-DE" sz="2600" dirty="0"/>
              <a:t>Study Design</a:t>
            </a:r>
            <a:endParaRPr lang="de-AT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34956-7429-834C-0A0B-CFF0DEFEC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EB9994-DE29-BA72-25F9-9806F24F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85" y="3022098"/>
            <a:ext cx="4382702" cy="236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CAE4E1-26FD-2DCF-7268-608B0E1F2B1F}"/>
              </a:ext>
            </a:extLst>
          </p:cNvPr>
          <p:cNvSpPr txBox="1"/>
          <p:nvPr/>
        </p:nvSpPr>
        <p:spPr>
          <a:xfrm>
            <a:off x="870913" y="1337903"/>
            <a:ext cx="97880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Skill assessment ~15min : </a:t>
            </a:r>
            <a:r>
              <a:rPr lang="en-US" dirty="0" err="1"/>
              <a:t>Practiwork</a:t>
            </a:r>
            <a:r>
              <a:rPr lang="en-US" dirty="0"/>
              <a:t> 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Familiarization ~10 min: </a:t>
            </a:r>
            <a:r>
              <a:rPr lang="en-US" dirty="0"/>
              <a:t>Observing the robot perform the task three times as a learning phase</a:t>
            </a:r>
          </a:p>
          <a:p>
            <a:r>
              <a:rPr lang="en-US" dirty="0">
                <a:sym typeface="Wingdings" panose="05000000000000000000" pitchFamily="2" charset="2"/>
              </a:rPr>
              <a:t>	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general attitude toward robots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Human Trials ~10 min: </a:t>
            </a:r>
            <a:r>
              <a:rPr lang="en-US" dirty="0"/>
              <a:t>only human perform the assembly 3X </a:t>
            </a:r>
            <a:r>
              <a:rPr lang="en-US" dirty="0">
                <a:sym typeface="Wingdings" panose="05000000000000000000" pitchFamily="2" charset="2"/>
              </a:rPr>
              <a:t> followed by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Nasa-TLX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 trials ~10min: </a:t>
            </a:r>
            <a:r>
              <a:rPr lang="en-US" dirty="0"/>
              <a:t>human</a:t>
            </a:r>
            <a:r>
              <a:rPr lang="en-US" b="1" dirty="0"/>
              <a:t> </a:t>
            </a:r>
            <a:r>
              <a:rPr lang="en-US" dirty="0"/>
              <a:t>trying the TA 3X 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 under time pressure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Followed by</a:t>
            </a:r>
            <a:r>
              <a:rPr lang="en-US" b="1" dirty="0"/>
              <a:t>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Nasa-TLX, general attitude toward robots, SUS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8FF5F-1BC3-D472-F3AD-92BB04D447D5}"/>
              </a:ext>
            </a:extLst>
          </p:cNvPr>
          <p:cNvSpPr txBox="1"/>
          <p:nvPr/>
        </p:nvSpPr>
        <p:spPr>
          <a:xfrm>
            <a:off x="870913" y="968571"/>
            <a:ext cx="896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human-robot collaboration scenario for a personalized assembly task ~60 min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49DB7B-8E7D-50BB-6EE8-7E815C9DE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81" t="73575" r="19494"/>
          <a:stretch/>
        </p:blipFill>
        <p:spPr>
          <a:xfrm>
            <a:off x="427318" y="5158312"/>
            <a:ext cx="4688203" cy="1573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0A984C-529C-5255-F6BD-66087D9F68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5747"/>
          <a:stretch/>
        </p:blipFill>
        <p:spPr>
          <a:xfrm>
            <a:off x="2632479" y="3116806"/>
            <a:ext cx="4113947" cy="2367103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409DB0-861D-4204-F895-6830AD938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192044" y="4569722"/>
            <a:ext cx="1462724" cy="2089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55DEA1-708B-A391-6E40-86D43C1CA7F9}"/>
              </a:ext>
            </a:extLst>
          </p:cNvPr>
          <p:cNvSpPr txBox="1"/>
          <p:nvPr/>
        </p:nvSpPr>
        <p:spPr>
          <a:xfrm>
            <a:off x="463922" y="3716426"/>
            <a:ext cx="33462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wide tolerance insertions (WTI), </a:t>
            </a:r>
          </a:p>
          <a:p>
            <a:r>
              <a:rPr lang="en-US" sz="1400" dirty="0"/>
              <a:t>the tight tolerance insertion (TTI),</a:t>
            </a:r>
          </a:p>
          <a:p>
            <a:r>
              <a:rPr lang="en-US" sz="1400" dirty="0"/>
              <a:t>screw fastening, </a:t>
            </a:r>
          </a:p>
          <a:p>
            <a:r>
              <a:rPr lang="en-US" sz="1400" dirty="0"/>
              <a:t>snap fitting and</a:t>
            </a:r>
          </a:p>
          <a:p>
            <a:r>
              <a:rPr lang="en-US" sz="1400" dirty="0"/>
              <a:t> two-handed actions.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513BF-1762-AC45-0D69-58BD419E0E41}"/>
              </a:ext>
            </a:extLst>
          </p:cNvPr>
          <p:cNvSpPr txBox="1"/>
          <p:nvPr/>
        </p:nvSpPr>
        <p:spPr>
          <a:xfrm>
            <a:off x="8273087" y="6643414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 Benchmarking human-robot collaborative assembly tasks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036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038BB-5A76-C00F-3C12-F38A43FE0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30F4C4-4C8D-0DAC-47AD-604A401FE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89" y="300322"/>
            <a:ext cx="8290495" cy="435381"/>
          </a:xfrm>
        </p:spPr>
        <p:txBody>
          <a:bodyPr>
            <a:normAutofit/>
          </a:bodyPr>
          <a:lstStyle/>
          <a:p>
            <a:r>
              <a:rPr lang="de-DE" sz="2000" dirty="0" err="1"/>
              <a:t>Expected</a:t>
            </a:r>
            <a:r>
              <a:rPr lang="de-DE" sz="2000" dirty="0"/>
              <a:t> Outcome</a:t>
            </a:r>
            <a:endParaRPr lang="de-AT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AA214-78E2-8DD8-22FC-684003388019}"/>
              </a:ext>
            </a:extLst>
          </p:cNvPr>
          <p:cNvSpPr txBox="1"/>
          <p:nvPr/>
        </p:nvSpPr>
        <p:spPr>
          <a:xfrm>
            <a:off x="1099690" y="976204"/>
            <a:ext cx="9337652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Identification of patterns linking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human capabilities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task preferences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Discovery of correlations between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perceived robot capabilities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human task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preferences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Recognition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additional influencing factors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(e.g., task difficulty, familiarity, trust in the robot) that shape individual preferences.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Insights into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variability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preferences across individuals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capabilities.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005F7-F5D4-A8A6-FD39-15E52A9B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440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Experiment Layout</a:t>
            </a: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4F350-F118-4414-55F6-BE60B338C22A}"/>
              </a:ext>
            </a:extLst>
          </p:cNvPr>
          <p:cNvSpPr txBox="1"/>
          <p:nvPr/>
        </p:nvSpPr>
        <p:spPr>
          <a:xfrm>
            <a:off x="723450" y="1105777"/>
            <a:ext cx="7556705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38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Q-learning algorithm has been developed to optimize task planning in multi-human, multi-robot collaboration scenarios.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38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Running an experiment in HRC to find out human preferences in Task allocation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38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38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81E006-828A-8365-D662-F77B016BC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437" y="2652884"/>
            <a:ext cx="6914878" cy="3381610"/>
          </a:xfrm>
          <a:prstGeom prst="rect">
            <a:avLst/>
          </a:prstGeom>
        </p:spPr>
      </p:pic>
      <p:pic>
        <p:nvPicPr>
          <p:cNvPr id="11" name="Picture 10" descr="A person sitting at a desk with a computer and a microscope&#10;&#10;AI-generated content may be incorrect.">
            <a:extLst>
              <a:ext uri="{FF2B5EF4-FFF2-40B4-BE49-F238E27FC236}">
                <a16:creationId xmlns:a16="http://schemas.microsoft.com/office/drawing/2014/main" id="{A4290F1A-A538-1A89-5FD0-0182DB042C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61" y="4223593"/>
            <a:ext cx="3238151" cy="24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921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Standarddesign">
  <a:themeElements>
    <a:clrScheme name="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Standarddesign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A8AFAF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1076</Words>
  <Application>Microsoft Office PowerPoint</Application>
  <PresentationFormat>Widescreen</PresentationFormat>
  <Paragraphs>195</Paragraphs>
  <Slides>12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Arial</vt:lpstr>
      <vt:lpstr>Calibri</vt:lpstr>
      <vt:lpstr>Cambria Math</vt:lpstr>
      <vt:lpstr>Frutiger LT Com 45 Light</vt:lpstr>
      <vt:lpstr>Frutiger LT Com 55 Roman</vt:lpstr>
      <vt:lpstr>Wingdings</vt:lpstr>
      <vt:lpstr>Office Theme</vt:lpstr>
      <vt:lpstr>2_Standarddesign</vt:lpstr>
      <vt:lpstr>Studying Human Preferences in Human-robot Task Allocation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Layout</vt:lpstr>
      <vt:lpstr>Descriptive 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Safari Dehnavi, Zahra</dc:creator>
  <cp:lastModifiedBy>Safari Dehnavi, Zahra</cp:lastModifiedBy>
  <cp:revision>43</cp:revision>
  <dcterms:created xsi:type="dcterms:W3CDTF">2025-01-23T13:11:58Z</dcterms:created>
  <dcterms:modified xsi:type="dcterms:W3CDTF">2025-09-30T10:45:14Z</dcterms:modified>
</cp:coreProperties>
</file>